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32"/>
  </p:notesMasterIdLst>
  <p:sldIdLst>
    <p:sldId id="343" r:id="rId5"/>
    <p:sldId id="344" r:id="rId6"/>
    <p:sldId id="264" r:id="rId7"/>
    <p:sldId id="1231" r:id="rId8"/>
    <p:sldId id="1271" r:id="rId9"/>
    <p:sldId id="1274" r:id="rId10"/>
    <p:sldId id="1273" r:id="rId11"/>
    <p:sldId id="1272" r:id="rId12"/>
    <p:sldId id="346" r:id="rId13"/>
    <p:sldId id="259" r:id="rId14"/>
    <p:sldId id="1238" r:id="rId15"/>
    <p:sldId id="1266" r:id="rId16"/>
    <p:sldId id="1268" r:id="rId17"/>
    <p:sldId id="1267" r:id="rId18"/>
    <p:sldId id="1269" r:id="rId19"/>
    <p:sldId id="1270" r:id="rId20"/>
    <p:sldId id="1275" r:id="rId21"/>
    <p:sldId id="1276" r:id="rId22"/>
    <p:sldId id="1277" r:id="rId23"/>
    <p:sldId id="1253" r:id="rId24"/>
    <p:sldId id="1278" r:id="rId25"/>
    <p:sldId id="1279" r:id="rId26"/>
    <p:sldId id="1280" r:id="rId27"/>
    <p:sldId id="1281" r:id="rId28"/>
    <p:sldId id="1260" r:id="rId29"/>
    <p:sldId id="1265" r:id="rId30"/>
    <p:sldId id="792" r:id="rId31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626E73"/>
    <a:srgbClr val="4F5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9"/>
    <p:restoredTop sz="83537"/>
  </p:normalViewPr>
  <p:slideViewPr>
    <p:cSldViewPr snapToGrid="0" snapToObjects="1">
      <p:cViewPr varScale="1">
        <p:scale>
          <a:sx n="141" d="100"/>
          <a:sy n="141" d="100"/>
        </p:scale>
        <p:origin x="1256" y="18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1652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706.03741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1152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1190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11916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1191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1171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133acde25_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133acde25_5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2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1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2dc9a42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2dc9a42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1" dirty="0">
                <a:effectLst/>
                <a:latin typeface="ui-sans-serif"/>
              </a:rPr>
              <a:t>Zero Shot </a:t>
            </a:r>
            <a:r>
              <a:rPr lang="pt-BR" b="1" i="1" dirty="0" err="1">
                <a:effectLst/>
                <a:latin typeface="ui-sans-serif"/>
              </a:rPr>
              <a:t>Prompting</a:t>
            </a:r>
            <a:endParaRPr lang="pt-BR" b="1" i="1" dirty="0">
              <a:effectLst/>
              <a:latin typeface="ui-sans-serif"/>
            </a:endParaRPr>
          </a:p>
          <a:p>
            <a:pPr algn="l"/>
            <a:endParaRPr lang="pt-BR" b="1" i="0" dirty="0"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Observe que no prompt acima não fornecemos nenhum exemplo ao modelo -- esses são os recursos de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few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shot em ação.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O ajuste de instrução demonstrou melhorar o aprendizado de zero shot </a:t>
            </a:r>
            <a:r>
              <a:rPr lang="pt-BR" b="0" i="0" dirty="0">
                <a:effectLst/>
                <a:latin typeface="ui-sans-serif"/>
                <a:hlinkClick r:id="rId3"/>
              </a:rPr>
              <a:t>Wei et al. (2022)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. O ajuste de instrução é essencialmente o conceito de modelos de ajuste fino em conjuntos de dados descritos por meio de instruções. Além disso, técnicas como o </a:t>
            </a:r>
            <a:r>
              <a:rPr lang="pt-BR" b="0" i="0" dirty="0">
                <a:effectLst/>
                <a:latin typeface="ui-sans-serif"/>
                <a:hlinkClick r:id="rId4"/>
              </a:rPr>
              <a:t>RLHF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 (aprendizado por reforço a partir de feedback humano) têm sido adotadas de modo a escalar o ajuste de instruções em que o modelo é alinhado para melhor atender às preferências humanas. Este desenvolvimento recente alimenta modelos como o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ChatGPT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Quando o zero shot não funciona, é recomendável fornecer demonstrações ou exemplos no prompt que levam ao </a:t>
            </a:r>
            <a:r>
              <a:rPr lang="pt-BR" b="0" i="1" dirty="0" err="1">
                <a:solidFill>
                  <a:srgbClr val="E2E8F0"/>
                </a:solidFill>
                <a:effectLst/>
                <a:latin typeface="ui-sans-serif"/>
              </a:rPr>
              <a:t>few</a:t>
            </a:r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 shot </a:t>
            </a:r>
            <a:r>
              <a:rPr lang="pt-BR" b="0" i="1" dirty="0" err="1">
                <a:solidFill>
                  <a:srgbClr val="E2E8F0"/>
                </a:solidFill>
                <a:effectLst/>
                <a:latin typeface="ui-sans-serif"/>
              </a:rPr>
              <a:t>prompting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pdf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/2109.01652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abs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/1706.03741</a:t>
            </a:r>
            <a:endParaRPr lang="pt-BR" b="1" i="0" dirty="0">
              <a:effectLst/>
              <a:latin typeface="ui-sans-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78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 err="1">
                <a:effectLst/>
                <a:latin typeface="ui-sans-serif"/>
              </a:rPr>
              <a:t>Few</a:t>
            </a:r>
            <a:r>
              <a:rPr lang="pt-BR" b="1" i="0" dirty="0">
                <a:effectLst/>
                <a:latin typeface="ui-sans-serif"/>
              </a:rPr>
              <a:t>-Shot </a:t>
            </a:r>
            <a:r>
              <a:rPr lang="pt-BR" b="1" i="0" dirty="0" err="1">
                <a:effectLst/>
                <a:latin typeface="ui-sans-serif"/>
              </a:rPr>
              <a:t>Prompting</a:t>
            </a:r>
            <a:endParaRPr lang="pt-BR" b="1" i="0" dirty="0">
              <a:effectLst/>
              <a:latin typeface="ui-sans-serif"/>
            </a:endParaRPr>
          </a:p>
          <a:p>
            <a:pPr algn="l"/>
            <a:endParaRPr lang="pt-BR" b="1" i="0" dirty="0"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Embora os modelos de linguagem grande demonstrem recursos notáveis de </a:t>
            </a:r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zero shot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, eles ainda ficam aquém em tarefas mais complexas ao usar essa configuração. O </a:t>
            </a:r>
            <a:r>
              <a:rPr lang="pt-BR" b="0" i="1" dirty="0" err="1">
                <a:solidFill>
                  <a:srgbClr val="E2E8F0"/>
                </a:solidFill>
                <a:effectLst/>
                <a:latin typeface="ui-sans-serif"/>
              </a:rPr>
              <a:t>few</a:t>
            </a:r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 shot </a:t>
            </a:r>
            <a:r>
              <a:rPr lang="pt-BR" b="0" i="1" dirty="0" err="1">
                <a:solidFill>
                  <a:srgbClr val="E2E8F0"/>
                </a:solidFill>
                <a:effectLst/>
                <a:latin typeface="ui-sans-serif"/>
              </a:rPr>
              <a:t>prompting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portanto pode ser usado como uma técnica afim de permitir o aprendizado no contexto, onde fornecemos demonstrações no prompt de forma a direcionar o modelo para um melhor desempenho. As demonstrações servem de condicionamento para exemplos subsequentes onde gostaríamos que o modelo gerasse uma resposta.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Prompt:</a:t>
            </a:r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Um "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whatpu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" é um pequeno animal peludo nativo da Tanzânia. Exemplo de frase que usa a palavra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whatpu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é: 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Saída:</a:t>
            </a:r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Estávamos viajando pela África e vimos esses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whatpus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muito fofos.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Prompt:</a:t>
            </a:r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"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Farduddlear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" significa pular para cima e para baixo muito rápido. Exemplo de frase que usa a palavra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farduddlear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é:</a:t>
            </a:r>
          </a:p>
          <a:p>
            <a:pPr algn="l"/>
            <a:endParaRPr lang="pt-BR" b="0" i="1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1" dirty="0">
                <a:solidFill>
                  <a:srgbClr val="E2E8F0"/>
                </a:solidFill>
                <a:effectLst/>
                <a:latin typeface="ui-sans-serif"/>
              </a:rPr>
              <a:t>Saída: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Quando ganhamos o jogo, todos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farduddleamos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em festejo.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pdf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/2302.13971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abs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/2001.08361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abs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/2005.14165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63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 err="1">
                <a:effectLst/>
                <a:latin typeface="+mn-lt"/>
              </a:rPr>
              <a:t>Directional</a:t>
            </a:r>
            <a:r>
              <a:rPr lang="pt-BR" b="1" i="0" dirty="0">
                <a:effectLst/>
                <a:latin typeface="+mn-lt"/>
              </a:rPr>
              <a:t> </a:t>
            </a:r>
            <a:r>
              <a:rPr lang="pt-BR" b="1" i="0" dirty="0" err="1">
                <a:effectLst/>
                <a:latin typeface="+mn-lt"/>
              </a:rPr>
              <a:t>Stimulus</a:t>
            </a:r>
            <a:r>
              <a:rPr lang="pt-BR" b="1" i="0" dirty="0">
                <a:effectLst/>
                <a:latin typeface="+mn-lt"/>
              </a:rPr>
              <a:t> </a:t>
            </a:r>
            <a:r>
              <a:rPr lang="pt-BR" b="1" i="0" dirty="0" err="1">
                <a:effectLst/>
                <a:latin typeface="+mn-lt"/>
              </a:rPr>
              <a:t>Prompting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  <a:hlinkClick r:id="rId3"/>
              </a:rPr>
              <a:t>Li et al., (2023)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 propõe uma nova técnica de solicitação para orientar melhor o LLM na geração do resumo desejado.</a:t>
            </a: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Um LM de política sintonizável é treinado para gerar o estímulo/dica. Vendo mais uso de RL para otimizar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LLMs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abs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/2302.11520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* ROUGE significa Recall-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Oriented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Understudy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 for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Gisting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Evaluation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. É essencialmente um conjunto de métricas para avaliar a sumarização automática de textos, bem como as traduções automáticas. Ele funciona comparando um resumo ou tradução produzido automaticamente com um conjunto de resumos de referência (normalmente produzidos por humanos).</a:t>
            </a:r>
          </a:p>
          <a:p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42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effectLst/>
                <a:latin typeface="+mn-lt"/>
              </a:rPr>
              <a:t>Chain </a:t>
            </a:r>
            <a:r>
              <a:rPr lang="pt-BR" b="1" i="0" dirty="0" err="1">
                <a:effectLst/>
                <a:latin typeface="+mn-lt"/>
              </a:rPr>
              <a:t>of</a:t>
            </a:r>
            <a:r>
              <a:rPr lang="pt-BR" b="1" i="0" dirty="0">
                <a:effectLst/>
                <a:latin typeface="+mn-lt"/>
              </a:rPr>
              <a:t> </a:t>
            </a:r>
            <a:r>
              <a:rPr lang="pt-BR" b="1" i="0" dirty="0" err="1">
                <a:effectLst/>
                <a:latin typeface="+mn-lt"/>
              </a:rPr>
              <a:t>Thought</a:t>
            </a:r>
            <a:r>
              <a:rPr lang="pt-BR" b="1" i="0" dirty="0">
                <a:effectLst/>
                <a:latin typeface="+mn-lt"/>
              </a:rPr>
              <a:t> </a:t>
            </a:r>
            <a:r>
              <a:rPr lang="pt-BR" b="1" i="0" dirty="0" err="1">
                <a:effectLst/>
                <a:latin typeface="+mn-lt"/>
              </a:rPr>
              <a:t>Prompting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Introduzido em </a:t>
            </a:r>
            <a:r>
              <a:rPr lang="pt-BR" b="0" i="0" dirty="0">
                <a:effectLst/>
                <a:latin typeface="+mn-lt"/>
                <a:hlinkClick r:id="rId3"/>
              </a:rPr>
              <a:t>Wei et al. (2022)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, a técnica de cadeia de pensamento (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CoT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) permite recursos de raciocínio complexos por meio de etapas intermediárias de raciocínio. Você pode combiná-lo com prompts de poucos tiros para obter melhores resultados em tarefas mais complexas que exigem raciocínio antes de responder.</a:t>
            </a:r>
          </a:p>
          <a:p>
            <a:pPr algn="l"/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effectLst/>
                <a:latin typeface="+mn-lt"/>
              </a:rPr>
              <a:t>Ref. https://</a:t>
            </a:r>
            <a:r>
              <a:rPr lang="pt-BR" b="0" i="0" dirty="0" err="1">
                <a:effectLst/>
                <a:latin typeface="+mn-lt"/>
              </a:rPr>
              <a:t>arxiv.org</a:t>
            </a:r>
            <a:r>
              <a:rPr lang="pt-BR" b="0" i="0" dirty="0">
                <a:effectLst/>
                <a:latin typeface="+mn-lt"/>
              </a:rPr>
              <a:t>/</a:t>
            </a:r>
            <a:r>
              <a:rPr lang="pt-BR" b="0" i="0" dirty="0" err="1">
                <a:effectLst/>
                <a:latin typeface="+mn-lt"/>
              </a:rPr>
              <a:t>abs</a:t>
            </a:r>
            <a:r>
              <a:rPr lang="pt-BR" b="0" i="0" dirty="0">
                <a:effectLst/>
                <a:latin typeface="+mn-lt"/>
              </a:rPr>
              <a:t>/2201.11903</a:t>
            </a:r>
          </a:p>
          <a:p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7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57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1" dirty="0"/>
              <a:t>Zero Shot Chain of Thought </a:t>
            </a:r>
            <a:r>
              <a:rPr lang="en-US" sz="1200" b="1" dirty="0"/>
              <a:t>(</a:t>
            </a:r>
            <a:r>
              <a:rPr lang="en-US" sz="1200" b="1" dirty="0" err="1"/>
              <a:t>CoT</a:t>
            </a:r>
            <a:r>
              <a:rPr lang="en-US" sz="1200" b="1" dirty="0"/>
              <a:t>) </a:t>
            </a:r>
            <a:r>
              <a:rPr lang="en-US" sz="1200" b="1" i="1" dirty="0"/>
              <a:t>Prompting</a:t>
            </a:r>
          </a:p>
          <a:p>
            <a:pPr algn="l"/>
            <a:endParaRPr lang="pt-BR" b="1" i="0" dirty="0">
              <a:effectLst/>
              <a:latin typeface="+mn-lt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Uma ideia recente que surgiu mais recentemente é a ideia de </a:t>
            </a:r>
            <a:r>
              <a:rPr lang="pt-BR" b="0" i="0" dirty="0">
                <a:effectLst/>
                <a:latin typeface="ui-sans-serif"/>
                <a:hlinkClick r:id="rId3"/>
              </a:rPr>
              <a:t>zero-shot CoT</a:t>
            </a:r>
            <a:r>
              <a:rPr lang="pt-BR" b="0" i="0" dirty="0">
                <a:effectLst/>
                <a:latin typeface="ui-sans-serif"/>
              </a:rPr>
              <a:t> 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(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Kojima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et al. 2022) que envolve essencialmente adicionar "Vamos pensar passo a passo" para a solicitação original. 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Ref. https://</a:t>
            </a:r>
            <a:r>
              <a:rPr lang="pt-BR" dirty="0" err="1"/>
              <a:t>arxiv.org</a:t>
            </a:r>
            <a:r>
              <a:rPr lang="pt-BR" dirty="0"/>
              <a:t>/</a:t>
            </a:r>
            <a:r>
              <a:rPr lang="pt-BR" dirty="0" err="1"/>
              <a:t>abs</a:t>
            </a:r>
            <a:r>
              <a:rPr lang="pt-BR" dirty="0"/>
              <a:t>/2205.11916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5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1" dirty="0"/>
              <a:t>Zero Shot Chain of Thought </a:t>
            </a:r>
            <a:r>
              <a:rPr lang="en-US" sz="1200" b="1" dirty="0"/>
              <a:t>(</a:t>
            </a:r>
            <a:r>
              <a:rPr lang="en-US" sz="1200" b="1" dirty="0" err="1"/>
              <a:t>CoT</a:t>
            </a:r>
            <a:r>
              <a:rPr lang="en-US" sz="1200" b="1" dirty="0"/>
              <a:t>) </a:t>
            </a:r>
            <a:r>
              <a:rPr lang="en-US" sz="1200" b="1" i="1" dirty="0"/>
              <a:t>Prompting</a:t>
            </a:r>
          </a:p>
          <a:p>
            <a:pPr algn="l"/>
            <a:endParaRPr lang="pt-BR" b="1" i="0" dirty="0">
              <a:effectLst/>
              <a:latin typeface="+mn-lt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Uma ideia recente que surgiu mais recentemente é a ideia de </a:t>
            </a:r>
            <a:r>
              <a:rPr lang="pt-BR" b="0" i="0" dirty="0">
                <a:effectLst/>
                <a:latin typeface="ui-sans-serif"/>
                <a:hlinkClick r:id="rId3"/>
              </a:rPr>
              <a:t>zero-shot CoT</a:t>
            </a:r>
            <a:r>
              <a:rPr lang="pt-BR" b="0" i="0" dirty="0">
                <a:effectLst/>
                <a:latin typeface="ui-sans-serif"/>
              </a:rPr>
              <a:t> 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(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Kojima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et al. 2022) que envolve essencialmente adicionar "Vamos pensar passo a passo" para a solicitação original. 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Ref. https://</a:t>
            </a:r>
            <a:r>
              <a:rPr lang="pt-BR" dirty="0" err="1"/>
              <a:t>arxiv.org</a:t>
            </a:r>
            <a:r>
              <a:rPr lang="pt-BR" dirty="0"/>
              <a:t>/</a:t>
            </a:r>
            <a:r>
              <a:rPr lang="pt-BR" dirty="0" err="1"/>
              <a:t>abs</a:t>
            </a:r>
            <a:r>
              <a:rPr lang="pt-BR" dirty="0"/>
              <a:t>/2205.11916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4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1" dirty="0"/>
              <a:t>Self Consistency</a:t>
            </a:r>
          </a:p>
          <a:p>
            <a:pPr algn="l"/>
            <a:endParaRPr lang="pt-BR" b="1" i="0" dirty="0">
              <a:effectLst/>
              <a:latin typeface="+mn-lt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Talvez uma das técnicas mais avançadas disponíveis para engenharia de prompt seja a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autoconsistência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. </a:t>
            </a:r>
          </a:p>
          <a:p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Proposto por </a:t>
            </a:r>
            <a:r>
              <a:rPr lang="pt-BR" b="0" i="0" dirty="0">
                <a:effectLst/>
                <a:latin typeface="ui-sans-serif"/>
                <a:hlinkClick r:id="rId3"/>
              </a:rPr>
              <a:t>Wang et al. (2022)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, a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autoconsistência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visa "substituir a decodificação ingênua e gananciosa usada na solicitação de cadeia de pensamento". </a:t>
            </a:r>
          </a:p>
          <a:p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A ideia é experimentar caminhos de raciocínio múltiplos e diversos por meio de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CoT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de poucos “shots” e usar as gerações para selecionar a resposta mais consistente. Isso ajuda a aumentar o desempenho do prompt do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CoT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 em tarefas que envolvem raciocínio aritmético e 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reasoning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.</a:t>
            </a:r>
          </a:p>
          <a:p>
            <a:endParaRPr lang="pt-BR" b="0" i="0" dirty="0">
              <a:solidFill>
                <a:srgbClr val="E2E8F0"/>
              </a:solidFill>
              <a:effectLst/>
              <a:latin typeface="ui-sans-serif"/>
            </a:endParaRPr>
          </a:p>
          <a:p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arxiv.org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ui-sans-serif"/>
              </a:rPr>
              <a:t>pdf</a:t>
            </a:r>
            <a:r>
              <a:rPr lang="pt-BR" b="0" i="0" dirty="0">
                <a:solidFill>
                  <a:srgbClr val="E2E8F0"/>
                </a:solidFill>
                <a:effectLst/>
                <a:latin typeface="ui-sans-serif"/>
              </a:rPr>
              <a:t>/2203.11171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4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133acde25_5_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133acde25_5_1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64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2dc9a42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2dc9a42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693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effectLst/>
                <a:latin typeface="+mn-lt"/>
              </a:rPr>
              <a:t>Prompt </a:t>
            </a:r>
            <a:r>
              <a:rPr lang="pt-BR" b="1" i="0" dirty="0" err="1">
                <a:effectLst/>
                <a:latin typeface="+mn-lt"/>
              </a:rPr>
              <a:t>Injection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learnprompting.org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docs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prompt_hacking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injection</a:t>
            </a:r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0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effectLst/>
                <a:latin typeface="+mn-lt"/>
              </a:rPr>
              <a:t>Prompt </a:t>
            </a:r>
            <a:r>
              <a:rPr lang="pt-BR" b="1" i="0" dirty="0" err="1">
                <a:effectLst/>
                <a:latin typeface="+mn-lt"/>
              </a:rPr>
              <a:t>Injection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learnprompting.org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docs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prompt_hacking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injection</a:t>
            </a:r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32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effectLst/>
                <a:latin typeface="+mn-lt"/>
              </a:rPr>
              <a:t>Prompt </a:t>
            </a:r>
            <a:r>
              <a:rPr lang="pt-BR" b="1" i="0" dirty="0" err="1">
                <a:effectLst/>
                <a:latin typeface="+mn-lt"/>
              </a:rPr>
              <a:t>Injection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learnprompting.org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docs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prompt_hacking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injection</a:t>
            </a:r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5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effectLst/>
                <a:latin typeface="+mn-lt"/>
              </a:rPr>
              <a:t>Prompt </a:t>
            </a:r>
            <a:r>
              <a:rPr lang="pt-BR" b="1" i="0" dirty="0" err="1">
                <a:effectLst/>
                <a:latin typeface="+mn-lt"/>
              </a:rPr>
              <a:t>Injection</a:t>
            </a:r>
            <a:endParaRPr lang="pt-BR" b="1" i="0" dirty="0">
              <a:effectLst/>
              <a:latin typeface="+mn-lt"/>
            </a:endParaRPr>
          </a:p>
          <a:p>
            <a:pPr algn="l"/>
            <a:endParaRPr lang="pt-BR" b="1" i="0" dirty="0">
              <a:solidFill>
                <a:srgbClr val="E2E8F0"/>
              </a:solidFill>
              <a:effectLst/>
              <a:latin typeface="+mn-lt"/>
            </a:endParaRPr>
          </a:p>
          <a:p>
            <a:pPr algn="l"/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Ref. https://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learnprompting.org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docs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prompt_hacking</a:t>
            </a:r>
            <a:r>
              <a:rPr lang="pt-BR" b="0" i="0" dirty="0">
                <a:solidFill>
                  <a:srgbClr val="E2E8F0"/>
                </a:solidFill>
                <a:effectLst/>
                <a:latin typeface="+mn-lt"/>
              </a:rPr>
              <a:t>/</a:t>
            </a:r>
            <a:r>
              <a:rPr lang="pt-BR" b="0" i="0" dirty="0" err="1">
                <a:solidFill>
                  <a:srgbClr val="E2E8F0"/>
                </a:solidFill>
                <a:effectLst/>
                <a:latin typeface="+mn-lt"/>
              </a:rPr>
              <a:t>injection</a:t>
            </a:r>
            <a:endParaRPr lang="pt-BR" b="0" i="0" dirty="0">
              <a:solidFill>
                <a:srgbClr val="E2E8F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5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86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2dc9a42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2dc9a42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602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09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engenharia</a:t>
            </a:r>
            <a:r>
              <a:rPr lang="en-US" dirty="0"/>
              <a:t> de prompt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fundamental de modo a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dos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(LLMs) </a:t>
            </a:r>
            <a:r>
              <a:rPr lang="en-US" dirty="0" err="1"/>
              <a:t>pré-treinados</a:t>
            </a:r>
            <a:r>
              <a:rPr lang="en-US" dirty="0"/>
              <a:t> e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visão</a:t>
            </a:r>
            <a:r>
              <a:rPr lang="en-US" dirty="0"/>
              <a:t> (VLMs).</a:t>
            </a:r>
          </a:p>
          <a:p>
            <a:endParaRPr lang="en-US" dirty="0"/>
          </a:p>
          <a:p>
            <a:r>
              <a:rPr lang="en-US" dirty="0"/>
              <a:t>Envolve a </a:t>
            </a:r>
            <a:r>
              <a:rPr lang="en-US" dirty="0" err="1"/>
              <a:t>elaboração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da </a:t>
            </a:r>
            <a:r>
              <a:rPr lang="en-US" dirty="0" err="1"/>
              <a:t>tarefa</a:t>
            </a:r>
            <a:r>
              <a:rPr lang="en-US" dirty="0"/>
              <a:t>,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i="1" dirty="0"/>
              <a:t>prompts</a:t>
            </a:r>
            <a:r>
              <a:rPr lang="en-US" dirty="0"/>
              <a:t>, de forma a </a:t>
            </a:r>
            <a:r>
              <a:rPr lang="en-US" dirty="0" err="1"/>
              <a:t>orientar</a:t>
            </a:r>
            <a:r>
              <a:rPr lang="en-US" dirty="0"/>
              <a:t> a </a:t>
            </a:r>
            <a:r>
              <a:rPr lang="en-US" dirty="0" err="1"/>
              <a:t>saída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parâmetros</a:t>
            </a:r>
            <a:r>
              <a:rPr lang="en-US" dirty="0"/>
              <a:t>.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revoluciona</a:t>
            </a:r>
            <a:r>
              <a:rPr lang="en-US" dirty="0"/>
              <a:t> a </a:t>
            </a:r>
            <a:r>
              <a:rPr lang="en-US" dirty="0" err="1"/>
              <a:t>adaptabilidade</a:t>
            </a:r>
            <a:r>
              <a:rPr lang="en-US" dirty="0"/>
              <a:t> dos LLMs e VLMs, </a:t>
            </a:r>
            <a:r>
              <a:rPr lang="en-US" dirty="0" err="1"/>
              <a:t>permitindo-lhes</a:t>
            </a:r>
            <a:r>
              <a:rPr lang="en-US" dirty="0"/>
              <a:t> </a:t>
            </a:r>
            <a:r>
              <a:rPr lang="en-US" dirty="0" err="1"/>
              <a:t>destacar</a:t>
            </a:r>
            <a:r>
              <a:rPr lang="en-US" dirty="0"/>
              <a:t>-se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e </a:t>
            </a:r>
            <a:r>
              <a:rPr lang="en-US" dirty="0" err="1"/>
              <a:t>domínios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reciclagem</a:t>
            </a:r>
            <a:r>
              <a:rPr lang="en-US" dirty="0"/>
              <a:t> </a:t>
            </a:r>
            <a:r>
              <a:rPr lang="en-US" dirty="0" err="1"/>
              <a:t>extensiva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promessa</a:t>
            </a:r>
            <a:r>
              <a:rPr lang="en-US" dirty="0"/>
              <a:t> </a:t>
            </a:r>
            <a:r>
              <a:rPr lang="en-US" dirty="0" err="1"/>
              <a:t>transformadora</a:t>
            </a:r>
            <a:r>
              <a:rPr lang="en-US" dirty="0"/>
              <a:t> da </a:t>
            </a:r>
            <a:r>
              <a:rPr lang="en-US" dirty="0" err="1"/>
              <a:t>engenharia</a:t>
            </a:r>
            <a:r>
              <a:rPr lang="en-US" dirty="0"/>
              <a:t> de prompt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evidente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orientar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, </a:t>
            </a:r>
            <a:r>
              <a:rPr lang="en-US" dirty="0" err="1"/>
              <a:t>melhorando</a:t>
            </a:r>
            <a:r>
              <a:rPr lang="en-US" dirty="0"/>
              <a:t> a </a:t>
            </a:r>
            <a:r>
              <a:rPr lang="en-US" dirty="0" err="1"/>
              <a:t>adaptabilidade</a:t>
            </a:r>
            <a:r>
              <a:rPr lang="en-US" dirty="0"/>
              <a:t> e a </a:t>
            </a:r>
            <a:r>
              <a:rPr lang="en-US" dirty="0" err="1"/>
              <a:t>aplicabilidade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setores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Com </a:t>
            </a:r>
            <a:r>
              <a:rPr lang="en-US" dirty="0" err="1"/>
              <a:t>pesquisas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revelando</a:t>
            </a:r>
            <a:r>
              <a:rPr lang="en-US" dirty="0"/>
              <a:t> </a:t>
            </a:r>
            <a:r>
              <a:rPr lang="en-US" dirty="0" err="1"/>
              <a:t>abordagens</a:t>
            </a:r>
            <a:r>
              <a:rPr lang="en-US" dirty="0"/>
              <a:t> </a:t>
            </a:r>
            <a:r>
              <a:rPr lang="en-US" dirty="0" err="1"/>
              <a:t>inovadoras</a:t>
            </a:r>
            <a:r>
              <a:rPr lang="en-US" dirty="0"/>
              <a:t>,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 </a:t>
            </a:r>
            <a:r>
              <a:rPr lang="en-US" dirty="0" err="1"/>
              <a:t>premente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abrangente</a:t>
            </a:r>
            <a:r>
              <a:rPr lang="en-US" dirty="0"/>
              <a:t> para </a:t>
            </a:r>
            <a:r>
              <a:rPr lang="en-US" dirty="0" err="1"/>
              <a:t>compreender</a:t>
            </a:r>
            <a:r>
              <a:rPr lang="en-US" dirty="0"/>
              <a:t> o panorama das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contemporâneas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imediata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6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imediata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0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imediata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7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2dc9a42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2dc9a42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60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6-column grid">
    <p:bg>
      <p:bgPr>
        <a:solidFill>
          <a:srgbClr val="EEEEEE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6"/>
          <p:cNvPicPr preferRelativeResize="0"/>
          <p:nvPr/>
        </p:nvPicPr>
        <p:blipFill rotWithShape="1">
          <a:blip r:embed="rId2">
            <a:alphaModFix/>
          </a:blip>
          <a:srcRect t="3779" r="41314" b="12977"/>
          <a:stretch/>
        </p:blipFill>
        <p:spPr>
          <a:xfrm>
            <a:off x="6134201" y="1"/>
            <a:ext cx="3009799" cy="5148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54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1 item, right">
  <p:cSld name="Content: 1 item, righ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>
            <a:spLocks noGrp="1"/>
          </p:cNvSpPr>
          <p:nvPr>
            <p:ph type="subTitle" idx="1"/>
          </p:nvPr>
        </p:nvSpPr>
        <p:spPr>
          <a:xfrm>
            <a:off x="4686300" y="2242349"/>
            <a:ext cx="3175800" cy="12688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rtl="0">
              <a:lnSpc>
                <a:spcPct val="115000"/>
              </a:lnSpc>
              <a:spcBef>
                <a:spcPts val="50"/>
              </a:spcBef>
              <a:spcAft>
                <a:spcPts val="50"/>
              </a:spcAft>
              <a:buClr>
                <a:srgbClr val="202124"/>
              </a:buClr>
              <a:buSzPts val="2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2"/>
          </p:nvPr>
        </p:nvSpPr>
        <p:spPr>
          <a:xfrm>
            <a:off x="4686300" y="1577272"/>
            <a:ext cx="3539850" cy="4829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5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8" r:id="rId13"/>
    <p:sldLayoutId id="214748372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451675" y="1112811"/>
            <a:ext cx="6030450" cy="2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445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Aula 2 – </a:t>
            </a:r>
          </a:p>
          <a:p>
            <a:pPr>
              <a:lnSpc>
                <a:spcPct val="90000"/>
              </a:lnSpc>
            </a:pPr>
            <a:r>
              <a:rPr lang="en" sz="445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Advanced Prompt Design </a:t>
            </a:r>
            <a:endParaRPr sz="595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228;p40">
            <a:extLst>
              <a:ext uri="{FF2B5EF4-FFF2-40B4-BE49-F238E27FC236}">
                <a16:creationId xmlns:a16="http://schemas.microsoft.com/office/drawing/2014/main" id="{9F91AE7F-85D0-6949-B29E-22352A910D75}"/>
              </a:ext>
            </a:extLst>
          </p:cNvPr>
          <p:cNvSpPr/>
          <p:nvPr/>
        </p:nvSpPr>
        <p:spPr>
          <a:xfrm>
            <a:off x="451675" y="4434056"/>
            <a:ext cx="1750350" cy="355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15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 / ML / </a:t>
            </a:r>
            <a:r>
              <a:rPr lang="en" sz="115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GenAI</a:t>
            </a:r>
            <a:endParaRPr sz="115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8DAE6A-937E-A48E-C33D-BA042144AF7A}"/>
              </a:ext>
            </a:extLst>
          </p:cNvPr>
          <p:cNvSpPr txBox="1"/>
          <p:nvPr/>
        </p:nvSpPr>
        <p:spPr>
          <a:xfrm>
            <a:off x="4027847" y="4367347"/>
            <a:ext cx="2296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Ahirton Lopes, PhD.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45805E-5188-E7A4-E44D-7B53BADB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 err="1"/>
              <a:t>Análise</a:t>
            </a:r>
            <a:r>
              <a:rPr lang="en-US" sz="1800" b="1" dirty="0"/>
              <a:t> de Dados via Prompting – Um </a:t>
            </a:r>
            <a:r>
              <a:rPr lang="en-US" sz="1800" b="1" dirty="0" err="1"/>
              <a:t>Estudo</a:t>
            </a:r>
            <a:r>
              <a:rPr lang="en-US" sz="1800" b="1" dirty="0"/>
              <a:t> de </a:t>
            </a:r>
            <a:r>
              <a:rPr lang="en-US" sz="1800" b="1" dirty="0" err="1"/>
              <a:t>caso</a:t>
            </a: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E916CB-4E01-8CE3-9525-4B4100558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29" y="1099121"/>
            <a:ext cx="6362342" cy="3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373163" y="2096494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373163" y="1947956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373163" y="1794019"/>
            <a:ext cx="7215150" cy="239145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684425" y="1797531"/>
            <a:ext cx="6700048" cy="15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pt-BR" sz="4000" dirty="0"/>
              <a:t>Técnicas Avançadas em </a:t>
            </a:r>
          </a:p>
          <a:p>
            <a:pPr>
              <a:defRPr/>
            </a:pPr>
            <a:r>
              <a:rPr lang="pt-BR" sz="4000" dirty="0"/>
              <a:t>Prompt Design</a:t>
            </a:r>
          </a:p>
        </p:txBody>
      </p:sp>
      <p:grpSp>
        <p:nvGrpSpPr>
          <p:cNvPr id="250" name="Google Shape;250;p43"/>
          <p:cNvGrpSpPr/>
          <p:nvPr/>
        </p:nvGrpSpPr>
        <p:grpSpPr>
          <a:xfrm>
            <a:off x="360501" y="1086868"/>
            <a:ext cx="1606751" cy="355205"/>
            <a:chOff x="713261" y="1731983"/>
            <a:chExt cx="3639300" cy="731400"/>
          </a:xfrm>
        </p:grpSpPr>
        <p:pic>
          <p:nvPicPr>
            <p:cNvPr id="251" name="Google Shape;251;p43"/>
            <p:cNvPicPr preferRelativeResize="0"/>
            <p:nvPr/>
          </p:nvPicPr>
          <p:blipFill rotWithShape="1">
            <a:blip r:embed="rId3">
              <a:alphaModFix/>
            </a:blip>
            <a:srcRect l="4428" t="11243" r="4446" b="11266"/>
            <a:stretch/>
          </p:blipFill>
          <p:spPr>
            <a:xfrm>
              <a:off x="715617" y="1731983"/>
              <a:ext cx="3634200" cy="731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2" name="Google Shape;252;p43"/>
            <p:cNvSpPr/>
            <p:nvPr/>
          </p:nvSpPr>
          <p:spPr>
            <a:xfrm>
              <a:off x="713261" y="1735732"/>
              <a:ext cx="3639300" cy="7239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45713" rIns="68575" bIns="45713" anchor="ctr" anchorCtr="0">
              <a:noAutofit/>
            </a:bodyPr>
            <a:lstStyle/>
            <a:p>
              <a:pPr algn="ctr"/>
              <a:r>
                <a:rPr lang="en" sz="1150" dirty="0" err="1">
                  <a:latin typeface="Google Sans Medium"/>
                  <a:ea typeface="Google Sans Medium"/>
                  <a:cs typeface="Google Sans Medium"/>
                  <a:sym typeface="Google Sans Medium"/>
                </a:rPr>
                <a:t>Seção</a:t>
              </a:r>
              <a:r>
                <a:rPr lang="en" sz="1150" dirty="0">
                  <a:latin typeface="Google Sans Medium"/>
                  <a:ea typeface="Google Sans Medium"/>
                  <a:cs typeface="Google Sans Medium"/>
                  <a:sym typeface="Google Sans Medium"/>
                </a:rPr>
                <a:t> 3</a:t>
              </a:r>
              <a:endParaRPr sz="1150" dirty="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2" name="Google Shape;260;p44">
            <a:extLst>
              <a:ext uri="{FF2B5EF4-FFF2-40B4-BE49-F238E27FC236}">
                <a16:creationId xmlns:a16="http://schemas.microsoft.com/office/drawing/2014/main" id="{DEFEFD44-8BE6-19F6-5877-729D2EFB57BD}"/>
              </a:ext>
            </a:extLst>
          </p:cNvPr>
          <p:cNvSpPr txBox="1">
            <a:spLocks/>
          </p:cNvSpPr>
          <p:nvPr/>
        </p:nvSpPr>
        <p:spPr>
          <a:xfrm>
            <a:off x="684425" y="3474131"/>
            <a:ext cx="5762250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Char char="●"/>
              <a:defRPr sz="36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Como extrair o máximo dos </a:t>
            </a:r>
            <a:r>
              <a:rPr lang="pt-BR" sz="1400" dirty="0" err="1">
                <a:latin typeface="Google Sans Text"/>
                <a:ea typeface="Google Sans Text"/>
                <a:cs typeface="Google Sans Text"/>
                <a:sym typeface="Google Sans Text"/>
              </a:rPr>
              <a:t>LLMs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 via técnicas de </a:t>
            </a:r>
            <a:r>
              <a:rPr lang="pt-BR" sz="1400" i="1" dirty="0" err="1">
                <a:latin typeface="Google Sans Text"/>
                <a:ea typeface="Google Sans Text"/>
                <a:cs typeface="Google Sans Text"/>
                <a:sym typeface="Google Sans Text"/>
              </a:rPr>
              <a:t>prompting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4F4A2C-9340-F795-D3BD-7D3BDBC92C5C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78B761-1731-A330-1E60-43FC4FAF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</a:t>
            </a:r>
            <a:r>
              <a:rPr lang="en-US" sz="1800" b="1" i="1" dirty="0"/>
              <a:t>Zero Shot 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LLMs</a:t>
            </a:r>
            <a:r>
              <a:rPr lang="pt-BR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hoje treinados em grandes quantidades de dados e sintonizados para seguir instruções são capazes de executar tarefas do tipo zero shot, ou seja, aprender sem exemplos para contextualizar a tarefa a ser resolvida. 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1A02BE-13F2-0960-F6CE-594B2FA6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6" y="2313235"/>
            <a:ext cx="6416028" cy="21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 </a:t>
            </a:r>
            <a:r>
              <a:rPr lang="en-US" sz="1800" b="1" i="1" dirty="0"/>
              <a:t>Few Shot 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4D47A-D682-3341-D88C-DD8EA82C4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518" y="1820785"/>
            <a:ext cx="5212963" cy="2932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Essa técnica nos permite fornecer exemplos de prompts para orientar o modelo em direção a um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300538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3. </a:t>
            </a:r>
            <a:r>
              <a:rPr lang="en-US" sz="1800" b="1" i="1" dirty="0"/>
              <a:t>Directional Stimulus 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Técnica de estímulo para melhor orientar o LLM na geração do resumo desejado. Um LM de política ajustável é treinado para gerar as dicas que orientam um LLM congelado de caixa preta.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ED939D-59C5-6EAE-2ED2-00D0118F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33" y="2050639"/>
            <a:ext cx="4946134" cy="298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6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 </a:t>
            </a:r>
            <a:r>
              <a:rPr lang="en-US" sz="1800" b="1" i="1" dirty="0"/>
              <a:t>Chain of Thought </a:t>
            </a:r>
            <a:r>
              <a:rPr lang="en-US" sz="1800" b="1" dirty="0"/>
              <a:t>(</a:t>
            </a:r>
            <a:r>
              <a:rPr lang="en-US" sz="1800" b="1" dirty="0" err="1"/>
              <a:t>CoT</a:t>
            </a:r>
            <a:r>
              <a:rPr lang="en-US" sz="1800" b="1" dirty="0"/>
              <a:t>) </a:t>
            </a:r>
            <a:r>
              <a:rPr lang="en-US" sz="1800" b="1" i="1" dirty="0"/>
              <a:t>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solicitação pode ser melhorada instruindo o modelo a raciocinar sobre a tarefa ao responder;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Muito útil para tarefas que exigem raciocínio;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Você pode combiná-lo com solicitações de </a:t>
            </a:r>
            <a:r>
              <a:rPr lang="pt-BR" i="1" dirty="0" err="1"/>
              <a:t>few</a:t>
            </a:r>
            <a:r>
              <a:rPr lang="pt-BR" i="1" dirty="0"/>
              <a:t> shot </a:t>
            </a:r>
            <a:r>
              <a:rPr lang="pt-BR" i="1" dirty="0" err="1"/>
              <a:t>prompting</a:t>
            </a:r>
            <a:r>
              <a:rPr lang="pt-BR" i="1" dirty="0"/>
              <a:t> </a:t>
            </a:r>
            <a:r>
              <a:rPr lang="pt-BR" dirty="0"/>
              <a:t>para obter melhores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Você também pode fazer </a:t>
            </a:r>
            <a:r>
              <a:rPr lang="pt-BR" dirty="0" err="1"/>
              <a:t>CoT</a:t>
            </a:r>
            <a:r>
              <a:rPr lang="pt-BR" dirty="0"/>
              <a:t> zero-shot onde os exemplares não estão disponíveis</a:t>
            </a:r>
          </a:p>
        </p:txBody>
      </p:sp>
    </p:spTree>
    <p:extLst>
      <p:ext uri="{BB962C8B-B14F-4D97-AF65-F5344CB8AC3E}">
        <p14:creationId xmlns:p14="http://schemas.microsoft.com/office/powerpoint/2010/main" val="81698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 </a:t>
            </a:r>
            <a:r>
              <a:rPr lang="en-US" sz="1800" b="1" i="1" dirty="0"/>
              <a:t>Chain of Thought </a:t>
            </a:r>
            <a:r>
              <a:rPr lang="en-US" sz="1800" b="1" dirty="0"/>
              <a:t>(</a:t>
            </a:r>
            <a:r>
              <a:rPr lang="en-US" sz="1800" b="1" dirty="0" err="1"/>
              <a:t>CoT</a:t>
            </a:r>
            <a:r>
              <a:rPr lang="en-US" sz="1800" b="1" dirty="0"/>
              <a:t>) </a:t>
            </a:r>
            <a:r>
              <a:rPr lang="en-US" sz="1800" b="1" i="1" dirty="0"/>
              <a:t>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40B55E-886F-E59D-C81D-15EE8869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35" y="1113215"/>
            <a:ext cx="6908930" cy="34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5. </a:t>
            </a:r>
            <a:r>
              <a:rPr lang="en-US" sz="1800" b="1" i="1" dirty="0"/>
              <a:t>Zero Shot Chain of Thought </a:t>
            </a:r>
            <a:r>
              <a:rPr lang="en-US" sz="1800" b="1" dirty="0"/>
              <a:t>(</a:t>
            </a:r>
            <a:r>
              <a:rPr lang="en-US" sz="1800" b="1" dirty="0" err="1"/>
              <a:t>CoT</a:t>
            </a:r>
            <a:r>
              <a:rPr lang="en-US" sz="1800" b="1" dirty="0"/>
              <a:t>) </a:t>
            </a:r>
            <a:r>
              <a:rPr lang="en-US" sz="1800" b="1" i="1" dirty="0"/>
              <a:t>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Envolve adicionar "Vamos pensar passo a passo" ao </a:t>
            </a:r>
            <a:r>
              <a:rPr lang="pt-BR" i="1" dirty="0"/>
              <a:t>prompt</a:t>
            </a:r>
            <a:r>
              <a:rPr lang="pt-BR" dirty="0"/>
              <a:t> original.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A04DF-243B-E604-EBEE-3A41F993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18" y="1588496"/>
            <a:ext cx="5842564" cy="31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5. </a:t>
            </a:r>
            <a:r>
              <a:rPr lang="en-US" sz="1800" b="1" i="1" dirty="0"/>
              <a:t>Zero Shot Chain of Thought </a:t>
            </a:r>
            <a:r>
              <a:rPr lang="en-US" sz="1800" b="1" dirty="0"/>
              <a:t>(</a:t>
            </a:r>
            <a:r>
              <a:rPr lang="en-US" sz="1800" b="1" dirty="0" err="1"/>
              <a:t>CoT</a:t>
            </a:r>
            <a:r>
              <a:rPr lang="en-US" sz="1800" b="1" dirty="0"/>
              <a:t>) </a:t>
            </a:r>
            <a:r>
              <a:rPr lang="en-US" sz="1800" b="1" i="1" dirty="0"/>
              <a:t>Prompting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Envolve adicionar "Vamos pensar passo a passo" ao </a:t>
            </a:r>
            <a:r>
              <a:rPr lang="pt-BR" i="1" dirty="0"/>
              <a:t>prompt</a:t>
            </a:r>
            <a:r>
              <a:rPr lang="pt-BR" dirty="0"/>
              <a:t> original.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7E9CAE-AA2E-1032-B09D-126F0490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997" y="1627963"/>
            <a:ext cx="5280005" cy="31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5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6. </a:t>
            </a:r>
            <a:r>
              <a:rPr lang="en-US" sz="1800" b="1" i="1" dirty="0"/>
              <a:t>Self Consistency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Envolve adicionar "Vamos pensar passo a passo" ao </a:t>
            </a:r>
            <a:r>
              <a:rPr lang="pt-BR" i="1" dirty="0"/>
              <a:t>prompt</a:t>
            </a:r>
            <a:r>
              <a:rPr lang="pt-BR" dirty="0"/>
              <a:t> original.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01561F-B65B-4783-FE2B-3D71E6B4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4924"/>
            <a:ext cx="7772400" cy="13236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EFC871-EF68-54B1-29A9-9A994157C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017" y="3354127"/>
            <a:ext cx="3983965" cy="10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/>
          <p:nvPr/>
        </p:nvSpPr>
        <p:spPr>
          <a:xfrm>
            <a:off x="227250" y="640845"/>
            <a:ext cx="3933600" cy="4301250"/>
          </a:xfrm>
          <a:prstGeom prst="roundRect">
            <a:avLst>
              <a:gd name="adj" fmla="val 8624"/>
            </a:avLst>
          </a:prstGeom>
          <a:gradFill>
            <a:gsLst>
              <a:gs pos="0">
                <a:srgbClr val="FFCB32"/>
              </a:gs>
              <a:gs pos="12000">
                <a:srgbClr val="FFCB32"/>
              </a:gs>
              <a:gs pos="87000">
                <a:srgbClr val="34A853"/>
              </a:gs>
              <a:gs pos="100000">
                <a:srgbClr val="34A853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227250" y="423506"/>
            <a:ext cx="3933600" cy="4301250"/>
          </a:xfrm>
          <a:prstGeom prst="roundRect">
            <a:avLst>
              <a:gd name="adj" fmla="val 8624"/>
            </a:avLst>
          </a:prstGeom>
          <a:gradFill>
            <a:gsLst>
              <a:gs pos="0">
                <a:srgbClr val="FFCB32"/>
              </a:gs>
              <a:gs pos="12000">
                <a:srgbClr val="FFCB32"/>
              </a:gs>
              <a:gs pos="87000">
                <a:srgbClr val="34A853"/>
              </a:gs>
              <a:gs pos="100000">
                <a:srgbClr val="34A853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4312227" y="1070160"/>
            <a:ext cx="424730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" sz="3000" dirty="0">
                <a:latin typeface="Google Sans Medium"/>
                <a:ea typeface="Google Sans Medium"/>
                <a:cs typeface="Google Sans Medium"/>
                <a:sym typeface="Google Sans Medium"/>
              </a:rPr>
              <a:t>Ahirton Lopes, Eng., MSc., PhD.</a:t>
            </a:r>
            <a:endParaRPr sz="30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3" name="Google Shape;313;p49"/>
          <p:cNvSpPr txBox="1">
            <a:spLocks noGrp="1"/>
          </p:cNvSpPr>
          <p:nvPr>
            <p:ph type="subTitle" idx="1"/>
          </p:nvPr>
        </p:nvSpPr>
        <p:spPr>
          <a:xfrm>
            <a:off x="4312226" y="2062432"/>
            <a:ext cx="4831774" cy="294080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/>
              <a:t>Head of Data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Professor de MBA e Corporate @ FIAP + </a:t>
            </a:r>
            <a:r>
              <a:rPr lang="en-US" altLang="en-US" sz="1200" b="1" dirty="0" err="1"/>
              <a:t>Alura</a:t>
            </a:r>
            <a:endParaRPr lang="en-US" altLang="en-US" sz="1200" b="1" dirty="0"/>
          </a:p>
          <a:p>
            <a:pPr>
              <a:spcBef>
                <a:spcPct val="0"/>
              </a:spcBef>
            </a:pPr>
            <a:r>
              <a:rPr lang="en-US" altLang="en-US" sz="1200" b="1" dirty="0"/>
              <a:t>Google Developer Expert – Machine Learning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5x Most Valuable Professional – AI Platform @ Microsoft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LinkedIn Top Voice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Doutor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Pesquisador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Machine e Deep Learning</a:t>
            </a:r>
          </a:p>
          <a:p>
            <a:pPr marL="0" indent="0"/>
            <a:endParaRPr sz="1400" dirty="0"/>
          </a:p>
          <a:p>
            <a:pPr marL="0" indent="0">
              <a:spcBef>
                <a:spcPts val="50"/>
              </a:spcBef>
            </a:pPr>
            <a:endParaRPr sz="1400" dirty="0"/>
          </a:p>
          <a:p>
            <a:pPr marL="0" indent="0">
              <a:spcBef>
                <a:spcPts val="50"/>
              </a:spcBef>
              <a:spcAft>
                <a:spcPts val="50"/>
              </a:spcAft>
            </a:pPr>
            <a:endParaRPr dirty="0"/>
          </a:p>
        </p:txBody>
      </p:sp>
      <p:grpSp>
        <p:nvGrpSpPr>
          <p:cNvPr id="314" name="Google Shape;314;p49"/>
          <p:cNvGrpSpPr/>
          <p:nvPr/>
        </p:nvGrpSpPr>
        <p:grpSpPr>
          <a:xfrm>
            <a:off x="4686304" y="463301"/>
            <a:ext cx="1606772" cy="355205"/>
            <a:chOff x="4778412" y="3086837"/>
            <a:chExt cx="3639347" cy="731400"/>
          </a:xfrm>
        </p:grpSpPr>
        <p:pic>
          <p:nvPicPr>
            <p:cNvPr id="315" name="Google Shape;315;p49"/>
            <p:cNvPicPr preferRelativeResize="0"/>
            <p:nvPr/>
          </p:nvPicPr>
          <p:blipFill rotWithShape="1">
            <a:blip r:embed="rId3">
              <a:alphaModFix/>
            </a:blip>
            <a:srcRect l="3967" t="7692" r="3976" b="7683"/>
            <a:stretch/>
          </p:blipFill>
          <p:spPr>
            <a:xfrm>
              <a:off x="4778412" y="3086837"/>
              <a:ext cx="3639300" cy="7314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16" name="Google Shape;316;p49"/>
            <p:cNvSpPr/>
            <p:nvPr/>
          </p:nvSpPr>
          <p:spPr>
            <a:xfrm>
              <a:off x="4778458" y="3090620"/>
              <a:ext cx="3639300" cy="723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45713" rIns="68575" bIns="45713" anchor="ctr" anchorCtr="0">
              <a:noAutofit/>
            </a:bodyPr>
            <a:lstStyle/>
            <a:p>
              <a:pPr algn="ctr"/>
              <a:r>
                <a:rPr lang="en" sz="1150" dirty="0" err="1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Sobre</a:t>
              </a:r>
              <a:r>
                <a:rPr lang="en" sz="1150" dirty="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 </a:t>
              </a:r>
              <a:r>
                <a:rPr lang="en" sz="1150" dirty="0" err="1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mim</a:t>
              </a:r>
              <a:endParaRPr sz="1150" dirty="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pic>
        <p:nvPicPr>
          <p:cNvPr id="3" name="Picture 17">
            <a:extLst>
              <a:ext uri="{FF2B5EF4-FFF2-40B4-BE49-F238E27FC236}">
                <a16:creationId xmlns:a16="http://schemas.microsoft.com/office/drawing/2014/main" id="{F4E74F58-2036-745C-45A8-66B5556FD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" y="473882"/>
            <a:ext cx="3203939" cy="420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12ABF9C-7398-8725-6D52-E4C38A544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698" y="4442963"/>
            <a:ext cx="1988364" cy="70291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68BF9F-EED0-1453-FABE-4B06DB6B8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814" y="4446235"/>
            <a:ext cx="1744187" cy="6996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8C1040-332F-48D9-FF55-F1D83F12C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9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373163" y="2096494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373163" y="1947956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373163" y="1794019"/>
            <a:ext cx="7215150" cy="239145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684425" y="1797531"/>
            <a:ext cx="6700048" cy="15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pt-BR" sz="4000" dirty="0"/>
              <a:t>Riscos na utilização de </a:t>
            </a:r>
            <a:r>
              <a:rPr lang="pt-BR" sz="4000" dirty="0" err="1"/>
              <a:t>LLMs</a:t>
            </a:r>
            <a:r>
              <a:rPr lang="pt-BR" sz="4000" dirty="0"/>
              <a:t> e </a:t>
            </a:r>
            <a:r>
              <a:rPr lang="pt-BR" sz="4000" dirty="0" err="1"/>
              <a:t>prompting</a:t>
            </a:r>
            <a:endParaRPr lang="pt-BR" sz="4000" dirty="0"/>
          </a:p>
        </p:txBody>
      </p:sp>
      <p:grpSp>
        <p:nvGrpSpPr>
          <p:cNvPr id="250" name="Google Shape;250;p43"/>
          <p:cNvGrpSpPr/>
          <p:nvPr/>
        </p:nvGrpSpPr>
        <p:grpSpPr>
          <a:xfrm>
            <a:off x="360501" y="1086868"/>
            <a:ext cx="1606751" cy="355205"/>
            <a:chOff x="713261" y="1731983"/>
            <a:chExt cx="3639300" cy="731400"/>
          </a:xfrm>
        </p:grpSpPr>
        <p:pic>
          <p:nvPicPr>
            <p:cNvPr id="251" name="Google Shape;251;p43"/>
            <p:cNvPicPr preferRelativeResize="0"/>
            <p:nvPr/>
          </p:nvPicPr>
          <p:blipFill rotWithShape="1">
            <a:blip r:embed="rId3">
              <a:alphaModFix/>
            </a:blip>
            <a:srcRect l="4428" t="11243" r="4446" b="11266"/>
            <a:stretch/>
          </p:blipFill>
          <p:spPr>
            <a:xfrm>
              <a:off x="715617" y="1731983"/>
              <a:ext cx="3634200" cy="731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2" name="Google Shape;252;p43"/>
            <p:cNvSpPr/>
            <p:nvPr/>
          </p:nvSpPr>
          <p:spPr>
            <a:xfrm>
              <a:off x="713261" y="1735732"/>
              <a:ext cx="3639300" cy="7239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45713" rIns="68575" bIns="45713" anchor="ctr" anchorCtr="0">
              <a:noAutofit/>
            </a:bodyPr>
            <a:lstStyle/>
            <a:p>
              <a:pPr algn="ctr"/>
              <a:r>
                <a:rPr lang="en" sz="1150" dirty="0" err="1">
                  <a:latin typeface="Google Sans Medium"/>
                  <a:ea typeface="Google Sans Medium"/>
                  <a:cs typeface="Google Sans Medium"/>
                  <a:sym typeface="Google Sans Medium"/>
                </a:rPr>
                <a:t>Seção</a:t>
              </a:r>
              <a:r>
                <a:rPr lang="en" sz="1150" dirty="0">
                  <a:latin typeface="Google Sans Medium"/>
                  <a:ea typeface="Google Sans Medium"/>
                  <a:cs typeface="Google Sans Medium"/>
                  <a:sym typeface="Google Sans Medium"/>
                </a:rPr>
                <a:t> 4</a:t>
              </a:r>
              <a:endParaRPr sz="1150" dirty="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2" name="Google Shape;260;p44">
            <a:extLst>
              <a:ext uri="{FF2B5EF4-FFF2-40B4-BE49-F238E27FC236}">
                <a16:creationId xmlns:a16="http://schemas.microsoft.com/office/drawing/2014/main" id="{DEFEFD44-8BE6-19F6-5877-729D2EFB57BD}"/>
              </a:ext>
            </a:extLst>
          </p:cNvPr>
          <p:cNvSpPr txBox="1">
            <a:spLocks/>
          </p:cNvSpPr>
          <p:nvPr/>
        </p:nvSpPr>
        <p:spPr>
          <a:xfrm>
            <a:off x="684425" y="3474131"/>
            <a:ext cx="5762250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Char char="●"/>
              <a:defRPr sz="36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Riscos e questões éticas a serem observadas no uso de </a:t>
            </a:r>
            <a:r>
              <a:rPr lang="pt-BR" sz="1400" dirty="0" err="1">
                <a:latin typeface="Google Sans Text"/>
                <a:ea typeface="Google Sans Text"/>
                <a:cs typeface="Google Sans Text"/>
                <a:sym typeface="Google Sans Text"/>
              </a:rPr>
              <a:t>LLMs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 e </a:t>
            </a:r>
            <a:r>
              <a:rPr lang="pt-BR" sz="1400" i="1" dirty="0" err="1">
                <a:latin typeface="Google Sans Text"/>
                <a:ea typeface="Google Sans Text"/>
                <a:cs typeface="Google Sans Text"/>
                <a:sym typeface="Google Sans Text"/>
              </a:rPr>
              <a:t>prompting</a:t>
            </a:r>
            <a:endParaRPr lang="pt-BR" sz="1400" i="1" dirty="0"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4F4A2C-9340-F795-D3BD-7D3BDBC92C5C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78B761-1731-A330-1E60-43FC4FAF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70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</a:t>
            </a:r>
            <a:r>
              <a:rPr lang="en-US" sz="1800" b="1" i="1" dirty="0"/>
              <a:t>Prompt Injection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6" y="1113215"/>
            <a:ext cx="7610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injeção de </a:t>
            </a:r>
            <a:r>
              <a:rPr lang="pt-BR" i="1" dirty="0"/>
              <a:t>prompt</a:t>
            </a:r>
            <a:r>
              <a:rPr lang="pt-BR" dirty="0"/>
              <a:t> é usada para sequestrar a saída de um LM, injetando um comando não confiável que substitui a instrução de um </a:t>
            </a:r>
            <a:r>
              <a:rPr lang="pt-BR" i="1" dirty="0"/>
              <a:t>prompt</a:t>
            </a:r>
            <a:r>
              <a:rPr 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Isso pode acontecer facilmente se você concatenar seu </a:t>
            </a:r>
            <a:r>
              <a:rPr lang="pt-BR" i="1" dirty="0"/>
              <a:t>prompt</a:t>
            </a:r>
            <a:r>
              <a:rPr lang="pt-BR" dirty="0"/>
              <a:t> com outro </a:t>
            </a:r>
            <a:r>
              <a:rPr lang="pt-BR" i="1" dirty="0"/>
              <a:t>prompt</a:t>
            </a:r>
            <a:r>
              <a:rPr lang="pt-BR" dirty="0"/>
              <a:t> gerado pelo usuário.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9B84B1-616A-B3A3-2212-025EB9B2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10" y="2691122"/>
            <a:ext cx="4585580" cy="22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 </a:t>
            </a:r>
            <a:r>
              <a:rPr lang="en-US" sz="1800" b="1" i="1" dirty="0"/>
              <a:t>Prompt Leaking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5" y="1125215"/>
            <a:ext cx="7610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vazamento de </a:t>
            </a:r>
            <a:r>
              <a:rPr lang="pt-BR" i="1" dirty="0"/>
              <a:t>prompt</a:t>
            </a:r>
            <a:r>
              <a:rPr lang="pt-BR" dirty="0"/>
              <a:t> visa forçar o modelo a divulgar informações sobre seu próprio</a:t>
            </a:r>
            <a:r>
              <a:rPr lang="pt-BR" i="1" dirty="0"/>
              <a:t> prompt</a:t>
            </a:r>
            <a:r>
              <a:rPr lang="pt-BR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Isso pode levar ao vazamento de informações sensíveis, privadas ou confidenciais.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C137D6-97DC-A713-6AF6-1761EB617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699" y="2574131"/>
            <a:ext cx="2620601" cy="2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3. </a:t>
            </a:r>
            <a:r>
              <a:rPr lang="en-US" sz="1800" b="1" i="1" dirty="0"/>
              <a:t>Jailbreaking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9E3AD8-F0D7-9AB7-F995-33459DFB0823}"/>
              </a:ext>
            </a:extLst>
          </p:cNvPr>
          <p:cNvSpPr txBox="1"/>
          <p:nvPr/>
        </p:nvSpPr>
        <p:spPr>
          <a:xfrm>
            <a:off x="766915" y="1125215"/>
            <a:ext cx="76101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i="1" dirty="0" err="1"/>
              <a:t>jailbreaking</a:t>
            </a:r>
            <a:r>
              <a:rPr lang="pt-BR" dirty="0"/>
              <a:t> é outra forma de injeção imediata em que o objetivo é contornar os recursos de segurança e moderação;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err="1"/>
              <a:t>LLMs</a:t>
            </a:r>
            <a:r>
              <a:rPr lang="pt-BR" dirty="0"/>
              <a:t> fornecidos por meio de APIs podem ser acoplados a recursos de segurança ou moderação de conteúdo que podem ser contornados com avisos/ataques prejudiciais;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Isso pode parecer uma tarefa difícil, mas não é porque o modelo geralmente é servido estático e pode ter essas vulnerabilidades devido a muitos fatores, como os dados nos quais foi treinado, etc.</a:t>
            </a:r>
          </a:p>
        </p:txBody>
      </p:sp>
    </p:spTree>
    <p:extLst>
      <p:ext uri="{BB962C8B-B14F-4D97-AF65-F5344CB8AC3E}">
        <p14:creationId xmlns:p14="http://schemas.microsoft.com/office/powerpoint/2010/main" val="242035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3. </a:t>
            </a:r>
            <a:r>
              <a:rPr lang="en-US" sz="1800" b="1" i="1" dirty="0"/>
              <a:t>Jailbreaking</a:t>
            </a:r>
            <a:endParaRPr lang="en-US" sz="18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0E6B91-296A-ED8D-9452-24CC9CD23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035" y="158435"/>
            <a:ext cx="4149930" cy="48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8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 que </a:t>
            </a:r>
            <a:r>
              <a:rPr lang="en-US" sz="1800" b="1" dirty="0" err="1"/>
              <a:t>veremos</a:t>
            </a:r>
            <a:r>
              <a:rPr lang="en-US" sz="1800" b="1" dirty="0"/>
              <a:t> no </a:t>
            </a:r>
            <a:r>
              <a:rPr lang="en-US" sz="1800" b="1" dirty="0" err="1"/>
              <a:t>próximo</a:t>
            </a:r>
            <a:r>
              <a:rPr lang="en-US" sz="1800" b="1" dirty="0"/>
              <a:t> </a:t>
            </a:r>
            <a:r>
              <a:rPr lang="en-US" sz="1800" b="1" dirty="0" err="1"/>
              <a:t>encontro</a:t>
            </a:r>
            <a:r>
              <a:rPr lang="en-US" sz="1800" b="1" dirty="0"/>
              <a:t> (27/01)?</a:t>
            </a: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F5C17E-961B-6350-81C4-B54A0A6976D3}"/>
              </a:ext>
            </a:extLst>
          </p:cNvPr>
          <p:cNvSpPr txBox="1"/>
          <p:nvPr/>
        </p:nvSpPr>
        <p:spPr>
          <a:xfrm>
            <a:off x="826726" y="1560376"/>
            <a:ext cx="74905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GitHub </a:t>
            </a:r>
            <a:r>
              <a:rPr lang="pt-BR" b="1" dirty="0" err="1"/>
              <a:t>Copilot</a:t>
            </a:r>
            <a:r>
              <a:rPr lang="pt-BR" b="1" dirty="0"/>
              <a:t> para Gestores</a:t>
            </a:r>
            <a:endParaRPr lang="pt-BR" dirty="0"/>
          </a:p>
          <a:p>
            <a:pPr algn="just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Benefícios do uso do </a:t>
            </a:r>
            <a:r>
              <a:rPr lang="pt-BR" dirty="0" err="1">
                <a:effectLst/>
              </a:rPr>
              <a:t>Copilot</a:t>
            </a:r>
            <a:r>
              <a:rPr lang="pt-BR" dirty="0">
                <a:effectLst/>
              </a:rPr>
              <a:t> para a equipe de desenvolvimento;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Métricas de acompanhamento do uso do </a:t>
            </a:r>
            <a:r>
              <a:rPr lang="pt-BR" dirty="0" err="1">
                <a:effectLst/>
              </a:rPr>
              <a:t>Copilot</a:t>
            </a:r>
            <a:r>
              <a:rPr lang="pt-BR" dirty="0">
                <a:effectLst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Implementação do </a:t>
            </a:r>
            <a:r>
              <a:rPr lang="pt-BR" dirty="0" err="1">
                <a:effectLst/>
              </a:rPr>
              <a:t>Copilot</a:t>
            </a:r>
            <a:r>
              <a:rPr lang="pt-BR" dirty="0">
                <a:effectLst/>
              </a:rPr>
              <a:t> em um ambiente corporativo;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Políticas e governança para o uso do </a:t>
            </a:r>
            <a:r>
              <a:rPr lang="pt-BR" dirty="0" err="1">
                <a:effectLst/>
              </a:rPr>
              <a:t>Copilot</a:t>
            </a:r>
            <a:r>
              <a:rPr lang="pt-BR" dirty="0">
                <a:effectLst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Impacto do </a:t>
            </a:r>
            <a:r>
              <a:rPr lang="pt-BR" dirty="0" err="1">
                <a:effectLst/>
              </a:rPr>
              <a:t>Copilot</a:t>
            </a:r>
            <a:r>
              <a:rPr lang="pt-BR" dirty="0">
                <a:effectLst/>
              </a:rPr>
              <a:t> na contratação e desenvolvimento de equipes;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Considerações éticas e de conformidade.</a:t>
            </a:r>
          </a:p>
        </p:txBody>
      </p:sp>
    </p:spTree>
    <p:extLst>
      <p:ext uri="{BB962C8B-B14F-4D97-AF65-F5344CB8AC3E}">
        <p14:creationId xmlns:p14="http://schemas.microsoft.com/office/powerpoint/2010/main" val="324488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628502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Pesquisa</a:t>
            </a:r>
            <a:r>
              <a:rPr lang="en-US" sz="1800" b="1" dirty="0"/>
              <a:t> de </a:t>
            </a:r>
            <a:r>
              <a:rPr lang="en-US" sz="1800" b="1" dirty="0" err="1"/>
              <a:t>satisfação</a:t>
            </a:r>
            <a:r>
              <a:rPr lang="en-US" sz="1800" b="1" dirty="0"/>
              <a:t> </a:t>
            </a: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C6DF16-D1F4-FCE8-E177-442ACF66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14" y="1099121"/>
            <a:ext cx="3241971" cy="32419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92E5DD-F310-ED71-6E66-32FD1DB351C8}"/>
              </a:ext>
            </a:extLst>
          </p:cNvPr>
          <p:cNvSpPr txBox="1"/>
          <p:nvPr/>
        </p:nvSpPr>
        <p:spPr>
          <a:xfrm>
            <a:off x="2747073" y="4335095"/>
            <a:ext cx="364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fiap.me</a:t>
            </a:r>
            <a:r>
              <a:rPr lang="pt-BR" dirty="0"/>
              <a:t>/</a:t>
            </a:r>
            <a:r>
              <a:rPr lang="pt-BR" dirty="0" err="1"/>
              <a:t>Fogas-PromptGithub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932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620287" y="2765592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!</a:t>
            </a:r>
            <a:endParaRPr sz="41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420806" y="3822338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420804" y="3813370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420800" y="3794850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388986" y="3916718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1672250" y="4182583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2215288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2194494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861086" y="4012419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6" y="547689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547689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17" y="407637"/>
            <a:ext cx="1591224" cy="17087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2204886"/>
            <a:ext cx="211896" cy="2118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6C6A63-4DC1-275E-F917-44AC5DD452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3752" y="1533637"/>
            <a:ext cx="2179841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0070C0"/>
                </a:solidFill>
                <a:latin typeface="Roboto Light"/>
                <a:cs typeface="Roboto Light"/>
              </a:rPr>
              <a:t>1. </a:t>
            </a:r>
            <a:r>
              <a:rPr lang="pt-BR" sz="1100" dirty="0" err="1">
                <a:solidFill>
                  <a:srgbClr val="0070C0"/>
                </a:solidFill>
                <a:latin typeface="Roboto Light"/>
                <a:cs typeface="Roboto Light"/>
              </a:rPr>
              <a:t>LLMs</a:t>
            </a:r>
            <a:r>
              <a:rPr lang="pt-BR" sz="1100" dirty="0">
                <a:solidFill>
                  <a:srgbClr val="0070C0"/>
                </a:solidFill>
                <a:latin typeface="Roboto Light"/>
                <a:cs typeface="Roboto Light"/>
              </a:rPr>
              <a:t> e Engenharia de Prompt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Como é construído um LLM e o papel da engenharia de prompt na análise de dados.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98948" y="3089750"/>
            <a:ext cx="2307810" cy="117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0070C0"/>
                </a:solidFill>
                <a:latin typeface="Roboto Light"/>
                <a:cs typeface="Roboto Light"/>
              </a:rPr>
              <a:t>4. Demonstrações – Técnicas</a:t>
            </a:r>
          </a:p>
          <a:p>
            <a:pPr>
              <a:lnSpc>
                <a:spcPct val="130000"/>
              </a:lnSpc>
            </a:pP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Zero Shot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Prompting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Few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-Shot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Prompting</a:t>
            </a:r>
            <a:r>
              <a:rPr lang="pt-PT" sz="11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Directional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Stimulus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Prompting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Chain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of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Thought</a:t>
            </a:r>
            <a:r>
              <a:rPr lang="pt-PT" sz="1100" i="1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Prompting</a:t>
            </a:r>
            <a:r>
              <a:rPr lang="pt-PT" sz="1100" dirty="0">
                <a:solidFill>
                  <a:srgbClr val="626E73"/>
                </a:solidFill>
                <a:latin typeface="Roboto Light"/>
                <a:cs typeface="Roboto Light"/>
              </a:rPr>
              <a:t> e mais. 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13F2B1-F63E-ECB0-F20B-6864A824FEA2}"/>
              </a:ext>
            </a:extLst>
          </p:cNvPr>
          <p:cNvSpPr txBox="1"/>
          <p:nvPr/>
        </p:nvSpPr>
        <p:spPr>
          <a:xfrm>
            <a:off x="2009879" y="378384"/>
            <a:ext cx="518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Regando devolutivas de respostas;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Aprimorando pesquisas para criação de relatórios;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Técnicas avançadas de </a:t>
            </a:r>
            <a:r>
              <a:rPr lang="pt-BR" i="1" dirty="0"/>
              <a:t>prompt </a:t>
            </a:r>
            <a:r>
              <a:rPr lang="pt-BR" i="1" dirty="0" err="1"/>
              <a:t>engineering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0DAFFF-7C52-14D6-2432-E1604A3B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3AB8D6-9AC0-CFD3-98B1-0DCEB6304FE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6A7ECB-F55F-7474-5CB4-DF6F0D00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12" y="3115856"/>
            <a:ext cx="1859549" cy="1120674"/>
          </a:xfrm>
          <a:prstGeom prst="rect">
            <a:avLst/>
          </a:prstGeom>
        </p:spPr>
      </p:pic>
      <p:sp>
        <p:nvSpPr>
          <p:cNvPr id="10" name="TextBox 61">
            <a:extLst>
              <a:ext uri="{FF2B5EF4-FFF2-40B4-BE49-F238E27FC236}">
                <a16:creationId xmlns:a16="http://schemas.microsoft.com/office/drawing/2014/main" id="{5CF83CF5-DE9E-FC02-4E05-523A75ADC3A3}"/>
              </a:ext>
            </a:extLst>
          </p:cNvPr>
          <p:cNvSpPr txBox="1"/>
          <p:nvPr/>
        </p:nvSpPr>
        <p:spPr>
          <a:xfrm>
            <a:off x="2216978" y="3196064"/>
            <a:ext cx="2179841" cy="117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0070C0"/>
                </a:solidFill>
                <a:latin typeface="Roboto Light"/>
                <a:cs typeface="Roboto Light"/>
              </a:rPr>
              <a:t>2. Demonstrações - Análise de dados via </a:t>
            </a:r>
            <a:r>
              <a:rPr lang="pt-BR" sz="1100" i="1" dirty="0" err="1">
                <a:solidFill>
                  <a:srgbClr val="0070C0"/>
                </a:solidFill>
                <a:latin typeface="Roboto Light"/>
                <a:cs typeface="Roboto Light"/>
              </a:rPr>
              <a:t>prompting</a:t>
            </a:r>
            <a:endParaRPr lang="pt-BR" sz="1100" i="1" dirty="0">
              <a:solidFill>
                <a:srgbClr val="0070C0"/>
              </a:solidFill>
              <a:latin typeface="Roboto Light"/>
              <a:cs typeface="Roboto Light"/>
            </a:endParaRP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Extraindo insights e identificando padrões via </a:t>
            </a:r>
            <a:r>
              <a:rPr lang="pt-BR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prompting</a:t>
            </a:r>
            <a:r>
              <a:rPr lang="pt-BR" sz="1100" i="1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E3B1A59-DAFE-748A-73C8-19077D740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227" y="1600389"/>
            <a:ext cx="1847787" cy="1039380"/>
          </a:xfrm>
          <a:prstGeom prst="rect">
            <a:avLst/>
          </a:prstGeom>
        </p:spPr>
      </p:pic>
      <p:sp>
        <p:nvSpPr>
          <p:cNvPr id="15" name="TextBox 75">
            <a:extLst>
              <a:ext uri="{FF2B5EF4-FFF2-40B4-BE49-F238E27FC236}">
                <a16:creationId xmlns:a16="http://schemas.microsoft.com/office/drawing/2014/main" id="{8EE9833A-57D5-E25C-61A4-435614D60EEC}"/>
              </a:ext>
            </a:extLst>
          </p:cNvPr>
          <p:cNvSpPr txBox="1"/>
          <p:nvPr/>
        </p:nvSpPr>
        <p:spPr>
          <a:xfrm>
            <a:off x="6598947" y="1568783"/>
            <a:ext cx="2307810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0070C0"/>
                </a:solidFill>
                <a:latin typeface="Roboto Light"/>
                <a:cs typeface="Roboto Light"/>
              </a:rPr>
              <a:t>3. Técnicas Avançadas em Prompt Design</a:t>
            </a:r>
          </a:p>
          <a:p>
            <a:pPr>
              <a:lnSpc>
                <a:spcPct val="130000"/>
              </a:lnSpc>
            </a:pPr>
            <a:r>
              <a:rPr lang="pt-PT" sz="1100" dirty="0">
                <a:solidFill>
                  <a:srgbClr val="626E73"/>
                </a:solidFill>
                <a:latin typeface="Roboto Light"/>
                <a:cs typeface="Roboto Light"/>
              </a:rPr>
              <a:t>E quando um </a:t>
            </a:r>
            <a:r>
              <a:rPr lang="pt-PT" sz="1100" i="1" dirty="0" err="1">
                <a:solidFill>
                  <a:srgbClr val="626E73"/>
                </a:solidFill>
                <a:latin typeface="Roboto Light"/>
                <a:cs typeface="Roboto Light"/>
              </a:rPr>
              <a:t>prompt</a:t>
            </a:r>
            <a:r>
              <a:rPr lang="pt-PT" sz="1100" dirty="0">
                <a:solidFill>
                  <a:srgbClr val="626E73"/>
                </a:solidFill>
                <a:latin typeface="Roboto Light"/>
                <a:cs typeface="Roboto Light"/>
              </a:rPr>
              <a:t> simples não é mais o suficiente?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527293-C3F6-CA52-4916-A5FC05355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8" y="1521261"/>
            <a:ext cx="2072545" cy="119763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89FADC-1DE1-AD60-AA46-101A55638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83" y="3194097"/>
            <a:ext cx="1483574" cy="13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373163" y="2096494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373163" y="1947956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373163" y="1794019"/>
            <a:ext cx="7215150" cy="239145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684425" y="1797531"/>
            <a:ext cx="6700048" cy="15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pt-BR" sz="3600" dirty="0" err="1"/>
              <a:t>LLMs</a:t>
            </a:r>
            <a:r>
              <a:rPr lang="pt-BR" sz="3600" dirty="0"/>
              <a:t> e a importância da engenharia de prompt</a:t>
            </a:r>
          </a:p>
        </p:txBody>
      </p:sp>
      <p:grpSp>
        <p:nvGrpSpPr>
          <p:cNvPr id="250" name="Google Shape;250;p43"/>
          <p:cNvGrpSpPr/>
          <p:nvPr/>
        </p:nvGrpSpPr>
        <p:grpSpPr>
          <a:xfrm>
            <a:off x="360501" y="1086868"/>
            <a:ext cx="1606751" cy="355205"/>
            <a:chOff x="713261" y="1731983"/>
            <a:chExt cx="3639300" cy="731400"/>
          </a:xfrm>
        </p:grpSpPr>
        <p:pic>
          <p:nvPicPr>
            <p:cNvPr id="251" name="Google Shape;251;p43"/>
            <p:cNvPicPr preferRelativeResize="0"/>
            <p:nvPr/>
          </p:nvPicPr>
          <p:blipFill rotWithShape="1">
            <a:blip r:embed="rId3">
              <a:alphaModFix/>
            </a:blip>
            <a:srcRect l="4428" t="11243" r="4446" b="11266"/>
            <a:stretch/>
          </p:blipFill>
          <p:spPr>
            <a:xfrm>
              <a:off x="715617" y="1731983"/>
              <a:ext cx="3634200" cy="731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2" name="Google Shape;252;p43"/>
            <p:cNvSpPr/>
            <p:nvPr/>
          </p:nvSpPr>
          <p:spPr>
            <a:xfrm>
              <a:off x="713261" y="1735732"/>
              <a:ext cx="3639300" cy="7239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45713" rIns="68575" bIns="45713" anchor="ctr" anchorCtr="0">
              <a:noAutofit/>
            </a:bodyPr>
            <a:lstStyle/>
            <a:p>
              <a:pPr algn="ctr"/>
              <a:r>
                <a:rPr lang="en" sz="1150" dirty="0" err="1">
                  <a:latin typeface="Google Sans Medium"/>
                  <a:ea typeface="Google Sans Medium"/>
                  <a:cs typeface="Google Sans Medium"/>
                  <a:sym typeface="Google Sans Medium"/>
                </a:rPr>
                <a:t>Seção</a:t>
              </a:r>
              <a:r>
                <a:rPr lang="en" sz="1150" dirty="0">
                  <a:latin typeface="Google Sans Medium"/>
                  <a:ea typeface="Google Sans Medium"/>
                  <a:cs typeface="Google Sans Medium"/>
                  <a:sym typeface="Google Sans Medium"/>
                </a:rPr>
                <a:t> 1</a:t>
              </a:r>
              <a:endParaRPr sz="1150" dirty="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2" name="Google Shape;260;p44">
            <a:extLst>
              <a:ext uri="{FF2B5EF4-FFF2-40B4-BE49-F238E27FC236}">
                <a16:creationId xmlns:a16="http://schemas.microsoft.com/office/drawing/2014/main" id="{DEFEFD44-8BE6-19F6-5877-729D2EFB57BD}"/>
              </a:ext>
            </a:extLst>
          </p:cNvPr>
          <p:cNvSpPr txBox="1">
            <a:spLocks/>
          </p:cNvSpPr>
          <p:nvPr/>
        </p:nvSpPr>
        <p:spPr>
          <a:xfrm>
            <a:off x="684425" y="3474131"/>
            <a:ext cx="5762250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Char char="●"/>
              <a:defRPr sz="36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Como </a:t>
            </a:r>
            <a:r>
              <a:rPr lang="pt-BR" sz="1400" i="1" dirty="0" err="1">
                <a:latin typeface="Google Sans Text"/>
                <a:ea typeface="Google Sans Text"/>
                <a:cs typeface="Google Sans Text"/>
                <a:sym typeface="Google Sans Text"/>
              </a:rPr>
              <a:t>prompting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 está ligado ao processo de análise de dados via </a:t>
            </a:r>
            <a:r>
              <a:rPr lang="pt-BR" sz="1400" dirty="0" err="1">
                <a:latin typeface="Google Sans Text"/>
                <a:ea typeface="Google Sans Text"/>
                <a:cs typeface="Google Sans Text"/>
                <a:sym typeface="Google Sans Text"/>
              </a:rPr>
              <a:t>LLMs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F3D839-89E5-D3AE-E53E-D9899E5B970D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A90BD2-D7AF-8F0F-37FB-8D5EB5278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379098"/>
            <a:ext cx="7886700" cy="470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Como </a:t>
            </a:r>
            <a:r>
              <a:rPr lang="en-US" sz="1800" b="1" dirty="0" err="1"/>
              <a:t>é</a:t>
            </a:r>
            <a:r>
              <a:rPr lang="en-US" sz="1800" b="1" dirty="0"/>
              <a:t> </a:t>
            </a:r>
            <a:r>
              <a:rPr lang="en-US" sz="1800" b="1" dirty="0" err="1"/>
              <a:t>construído</a:t>
            </a:r>
            <a:r>
              <a:rPr lang="en-US" sz="1800" b="1" dirty="0"/>
              <a:t> um LLM?</a:t>
            </a: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749C80-0605-5464-A6DD-46E70BF82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22" y="925806"/>
            <a:ext cx="5908956" cy="37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5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571408"/>
            <a:ext cx="7886700" cy="470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O </a:t>
            </a:r>
            <a:r>
              <a:rPr lang="en-US" sz="1800" b="1" dirty="0" err="1"/>
              <a:t>papel</a:t>
            </a:r>
            <a:r>
              <a:rPr lang="en-US" sz="1800" b="1" dirty="0"/>
              <a:t> da </a:t>
            </a:r>
            <a:r>
              <a:rPr lang="en-US" sz="1800" b="1" dirty="0" err="1"/>
              <a:t>Engenharia</a:t>
            </a:r>
            <a:r>
              <a:rPr lang="en-US" sz="1800" b="1" dirty="0"/>
              <a:t> de Prompt</a:t>
            </a: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8A050-809B-46CB-8BAC-2CA01CEF4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06" y="1348957"/>
            <a:ext cx="7957588" cy="28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6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76DB8-EBAD-5B46-9AC6-AD38B4EA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615" y="688141"/>
            <a:ext cx="6060769" cy="40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EF01AA-4F9A-7A76-3940-A75F7F9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243ED95-4F03-8173-1A7C-0F4EAE568536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944018-BEEC-FF3D-0281-B11C6CCB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774" y="0"/>
            <a:ext cx="536367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373163" y="2096494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373163" y="1947956"/>
            <a:ext cx="7215150" cy="2391450"/>
          </a:xfrm>
          <a:prstGeom prst="roundRect">
            <a:avLst>
              <a:gd name="adj" fmla="val 17846"/>
            </a:avLst>
          </a:prstGeom>
          <a:gradFill>
            <a:gsLst>
              <a:gs pos="0">
                <a:srgbClr val="4285F4"/>
              </a:gs>
              <a:gs pos="13000">
                <a:srgbClr val="4285F4"/>
              </a:gs>
              <a:gs pos="51000">
                <a:srgbClr val="9F6CD4"/>
              </a:gs>
              <a:gs pos="87000">
                <a:srgbClr val="EA4335"/>
              </a:gs>
              <a:gs pos="100000">
                <a:srgbClr val="EA4335"/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373163" y="1794019"/>
            <a:ext cx="7215150" cy="2391450"/>
          </a:xfrm>
          <a:prstGeom prst="roundRect">
            <a:avLst>
              <a:gd name="adj" fmla="val 17846"/>
            </a:avLst>
          </a:prstGeom>
          <a:solidFill>
            <a:srgbClr val="EEEEE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684425" y="1797531"/>
            <a:ext cx="6700048" cy="15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pt-BR" sz="4000" dirty="0"/>
              <a:t>Estudo de Caso – </a:t>
            </a:r>
          </a:p>
          <a:p>
            <a:pPr>
              <a:defRPr/>
            </a:pPr>
            <a:r>
              <a:rPr lang="pt-BR" sz="4000" dirty="0"/>
              <a:t>Análise de Dados via </a:t>
            </a:r>
            <a:r>
              <a:rPr lang="pt-BR" sz="4000" dirty="0" err="1"/>
              <a:t>Prompting</a:t>
            </a:r>
            <a:endParaRPr lang="pt-BR" sz="4000" dirty="0"/>
          </a:p>
        </p:txBody>
      </p:sp>
      <p:grpSp>
        <p:nvGrpSpPr>
          <p:cNvPr id="250" name="Google Shape;250;p43"/>
          <p:cNvGrpSpPr/>
          <p:nvPr/>
        </p:nvGrpSpPr>
        <p:grpSpPr>
          <a:xfrm>
            <a:off x="360501" y="1086868"/>
            <a:ext cx="1606751" cy="355205"/>
            <a:chOff x="713261" y="1731983"/>
            <a:chExt cx="3639300" cy="731400"/>
          </a:xfrm>
        </p:grpSpPr>
        <p:pic>
          <p:nvPicPr>
            <p:cNvPr id="251" name="Google Shape;251;p43"/>
            <p:cNvPicPr preferRelativeResize="0"/>
            <p:nvPr/>
          </p:nvPicPr>
          <p:blipFill rotWithShape="1">
            <a:blip r:embed="rId3">
              <a:alphaModFix/>
            </a:blip>
            <a:srcRect l="4428" t="11243" r="4446" b="11266"/>
            <a:stretch/>
          </p:blipFill>
          <p:spPr>
            <a:xfrm>
              <a:off x="715617" y="1731983"/>
              <a:ext cx="3634200" cy="731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2" name="Google Shape;252;p43"/>
            <p:cNvSpPr/>
            <p:nvPr/>
          </p:nvSpPr>
          <p:spPr>
            <a:xfrm>
              <a:off x="713261" y="1735732"/>
              <a:ext cx="3639300" cy="7239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45713" rIns="68575" bIns="45713" anchor="ctr" anchorCtr="0">
              <a:noAutofit/>
            </a:bodyPr>
            <a:lstStyle/>
            <a:p>
              <a:pPr algn="ctr"/>
              <a:r>
                <a:rPr lang="en" sz="1150" dirty="0" err="1">
                  <a:latin typeface="Google Sans Medium"/>
                  <a:ea typeface="Google Sans Medium"/>
                  <a:cs typeface="Google Sans Medium"/>
                  <a:sym typeface="Google Sans Medium"/>
                </a:rPr>
                <a:t>Seção</a:t>
              </a:r>
              <a:r>
                <a:rPr lang="en" sz="1150" dirty="0">
                  <a:latin typeface="Google Sans Medium"/>
                  <a:ea typeface="Google Sans Medium"/>
                  <a:cs typeface="Google Sans Medium"/>
                  <a:sym typeface="Google Sans Medium"/>
                </a:rPr>
                <a:t> 2</a:t>
              </a:r>
              <a:endParaRPr sz="1150" dirty="0"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2" name="Google Shape;260;p44">
            <a:extLst>
              <a:ext uri="{FF2B5EF4-FFF2-40B4-BE49-F238E27FC236}">
                <a16:creationId xmlns:a16="http://schemas.microsoft.com/office/drawing/2014/main" id="{DEFEFD44-8BE6-19F6-5877-729D2EFB57BD}"/>
              </a:ext>
            </a:extLst>
          </p:cNvPr>
          <p:cNvSpPr txBox="1">
            <a:spLocks/>
          </p:cNvSpPr>
          <p:nvPr/>
        </p:nvSpPr>
        <p:spPr>
          <a:xfrm>
            <a:off x="684425" y="3474131"/>
            <a:ext cx="5762250" cy="4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Char char="●"/>
              <a:defRPr sz="36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●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Char char="○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2800"/>
              <a:buFont typeface="Google Sans"/>
              <a:buChar char="■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Exemplos de</a:t>
            </a:r>
            <a:r>
              <a:rPr lang="pt-BR" sz="1400" i="1" dirty="0"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pt-BR" sz="1400" i="1" dirty="0" err="1">
                <a:latin typeface="Google Sans Text"/>
                <a:ea typeface="Google Sans Text"/>
                <a:cs typeface="Google Sans Text"/>
                <a:sym typeface="Google Sans Text"/>
              </a:rPr>
              <a:t>templates</a:t>
            </a:r>
            <a:r>
              <a:rPr lang="pt-BR" sz="1400" i="1" dirty="0"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pt-BR" sz="1400" dirty="0">
                <a:latin typeface="Google Sans Text"/>
                <a:ea typeface="Google Sans Text"/>
                <a:cs typeface="Google Sans Text"/>
                <a:sym typeface="Google Sans Text"/>
              </a:rPr>
              <a:t>e análises no contexto de uma distribuidora de gás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4F4A2C-9340-F795-D3BD-7D3BDBC92C5C}"/>
              </a:ext>
            </a:extLst>
          </p:cNvPr>
          <p:cNvSpPr txBox="1"/>
          <p:nvPr/>
        </p:nvSpPr>
        <p:spPr>
          <a:xfrm>
            <a:off x="7167178" y="4814669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 @</a:t>
            </a:r>
            <a:r>
              <a:rPr lang="en" sz="1000" dirty="0" err="1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ahirtonlopes</a:t>
            </a:r>
            <a:r>
              <a:rPr lang="en" sz="1000" dirty="0">
                <a:solidFill>
                  <a:schemeClr val="tx2">
                    <a:lumMod val="2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lang="pt-BR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78B761-1731-A330-1E60-43FC4FAF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7" y="2382"/>
            <a:ext cx="1976823" cy="6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4" ma:contentTypeDescription="Crie um novo documento." ma:contentTypeScope="" ma:versionID="f97aeb87f96a0695e11011f9350a6561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9a66a09ffe370a3e75ab13bfd2eae1ac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fb2c2c7-f342-4333-8cbb-3b7bdcf8b711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9C8794-E3C3-48A2-AFDE-85C98E6FCCF1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customXml/itemProps2.xml><?xml version="1.0" encoding="utf-8"?>
<ds:datastoreItem xmlns:ds="http://schemas.openxmlformats.org/officeDocument/2006/customXml" ds:itemID="{1C01AFE6-A2B7-49EF-95E3-F8278B37C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94295-1792-4b63-878c-b29c2ff82726"/>
    <ds:schemaRef ds:uri="49c50ba2-eaf4-4058-b769-73a3210993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61184E-0F00-4BB3-8685-5ACA6D7048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2184</TotalTime>
  <Words>1899</Words>
  <Application>Microsoft Macintosh PowerPoint</Application>
  <PresentationFormat>Personalizar</PresentationFormat>
  <Paragraphs>233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Arial</vt:lpstr>
      <vt:lpstr>Calibri</vt:lpstr>
      <vt:lpstr>Google Sans</vt:lpstr>
      <vt:lpstr>Google Sans Medium</vt:lpstr>
      <vt:lpstr>Google Sans Text</vt:lpstr>
      <vt:lpstr>Gotham HTF Bold</vt:lpstr>
      <vt:lpstr>Gotham HTF Light</vt:lpstr>
      <vt:lpstr>Roboto Light</vt:lpstr>
      <vt:lpstr>ui-sans-serif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Ahirton Lopes</cp:lastModifiedBy>
  <cp:revision>136</cp:revision>
  <dcterms:created xsi:type="dcterms:W3CDTF">2019-02-15T12:16:11Z</dcterms:created>
  <dcterms:modified xsi:type="dcterms:W3CDTF">2025-01-15T12:05:47Z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